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846C9-CFEA-46B5-AAA8-EE55FB2BA245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8508A-4858-4C19-A069-D7C5BDE95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8508A-4858-4C19-A069-D7C5BDE950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1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461018" y="0"/>
            <a:ext cx="14643081" cy="816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2008" y="7761932"/>
            <a:ext cx="19920082" cy="3140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2008" y="7761932"/>
            <a:ext cx="19920082" cy="3140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D3D3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D3D3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693749" y="1916037"/>
            <a:ext cx="7124700" cy="6774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D3D3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359" y="176749"/>
            <a:ext cx="18947380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D3D3D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03" y="3452115"/>
            <a:ext cx="12891135" cy="591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526207-Using-Projec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hyperlink" Target="https://learngitbranching.js.org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geoffreylarnold/welcome-to-the-tidyvers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join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82360" y="930275"/>
            <a:ext cx="6321294" cy="2585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800" spc="-5" dirty="0" err="1">
                <a:solidFill>
                  <a:srgbClr val="FFFFFF"/>
                </a:solidFill>
              </a:rPr>
              <a:t>Github</a:t>
            </a:r>
            <a:endParaRPr sz="16800" dirty="0"/>
          </a:p>
        </p:txBody>
      </p:sp>
      <p:sp>
        <p:nvSpPr>
          <p:cNvPr id="4" name="object 4"/>
          <p:cNvSpPr/>
          <p:nvPr/>
        </p:nvSpPr>
        <p:spPr>
          <a:xfrm>
            <a:off x="7231653" y="5488792"/>
            <a:ext cx="5022708" cy="5034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42137" y="176749"/>
            <a:ext cx="8183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447FB5"/>
                </a:solidFill>
              </a:rPr>
              <a:t>R</a:t>
            </a:r>
            <a:r>
              <a:rPr spc="-80" dirty="0">
                <a:solidFill>
                  <a:srgbClr val="447FB5"/>
                </a:solidFill>
              </a:rPr>
              <a:t> </a:t>
            </a:r>
            <a:r>
              <a:rPr spc="-10" dirty="0">
                <a:solidFill>
                  <a:srgbClr val="447FB5"/>
                </a:solidFill>
              </a:rPr>
              <a:t>PROJECTS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967" y="1923366"/>
            <a:ext cx="18150205" cy="93038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032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1330325" algn="l"/>
                <a:tab pos="133096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So what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is all</a:t>
            </a:r>
            <a:r>
              <a:rPr sz="48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this?</a:t>
            </a:r>
            <a:endParaRPr sz="4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 dirty="0">
              <a:latin typeface="Times New Roman"/>
              <a:cs typeface="Times New Roman"/>
            </a:endParaRPr>
          </a:p>
          <a:p>
            <a:pPr marL="1938020" lvl="1" indent="-419100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1938020" algn="l"/>
                <a:tab pos="1938655" algn="l"/>
              </a:tabLst>
            </a:pPr>
            <a:r>
              <a:rPr sz="4800" spc="-25" dirty="0">
                <a:solidFill>
                  <a:srgbClr val="212733"/>
                </a:solidFill>
                <a:latin typeface="Arial"/>
                <a:cs typeface="Arial"/>
              </a:rPr>
              <a:t>Avoid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messy</a:t>
            </a:r>
            <a:r>
              <a:rPr sz="480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environment</a:t>
            </a:r>
            <a:endParaRPr sz="4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3800" dirty="0">
              <a:latin typeface="Times New Roman"/>
              <a:cs typeface="Times New Roman"/>
            </a:endParaRPr>
          </a:p>
          <a:p>
            <a:pPr marL="1938020" lvl="1" indent="-419100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1938020" algn="l"/>
                <a:tab pos="1938655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Keep custom functions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</a:t>
            </a:r>
            <a:endParaRPr sz="4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7FB5"/>
              </a:buClr>
              <a:buFont typeface="Arial"/>
              <a:buChar char="‣"/>
            </a:pPr>
            <a:endParaRPr sz="3850" dirty="0">
              <a:latin typeface="Times New Roman"/>
              <a:cs typeface="Times New Roman"/>
            </a:endParaRPr>
          </a:p>
          <a:p>
            <a:pPr marL="1938020" marR="5080" lvl="1" indent="-419100">
              <a:lnSpc>
                <a:spcPct val="100200"/>
              </a:lnSpc>
              <a:buClr>
                <a:srgbClr val="447FB5"/>
              </a:buClr>
              <a:buSzPct val="81250"/>
              <a:buChar char="‣"/>
              <a:tabLst>
                <a:tab pos="1938020" algn="l"/>
                <a:tab pos="1938655" algn="l"/>
              </a:tabLst>
            </a:pP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Don’t lose your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work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just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because you want to do something 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else</a:t>
            </a:r>
            <a:endParaRPr sz="4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7FB5"/>
              </a:buClr>
              <a:buFont typeface="Arial"/>
              <a:buChar char="‣"/>
            </a:pPr>
            <a:endParaRPr sz="3850" dirty="0">
              <a:latin typeface="Times New Roman"/>
              <a:cs typeface="Times New Roman"/>
            </a:endParaRPr>
          </a:p>
          <a:p>
            <a:pPr marL="1330325" marR="274955" indent="-418465">
              <a:lnSpc>
                <a:spcPct val="100200"/>
              </a:lnSpc>
              <a:buClr>
                <a:srgbClr val="447FB5"/>
              </a:buClr>
              <a:buSzPct val="81250"/>
              <a:buChar char="‣"/>
              <a:tabLst>
                <a:tab pos="1330325" algn="l"/>
                <a:tab pos="1330960" algn="l"/>
              </a:tabLst>
            </a:pP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Info: </a:t>
            </a:r>
            <a:r>
              <a:rPr sz="4800" u="heavy" spc="-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https://support.rstudio.com/hc/en-us/articles/200526207-</a:t>
            </a:r>
            <a:r>
              <a:rPr sz="4800" u="heavy" spc="-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Using-Projects</a:t>
            </a:r>
            <a:endParaRPr sz="4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90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070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4435" y="176749"/>
            <a:ext cx="1777111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447FB5"/>
                </a:solidFill>
              </a:rPr>
              <a:t>HOW DO PROJECTS</a:t>
            </a:r>
            <a:r>
              <a:rPr spc="-55" dirty="0">
                <a:solidFill>
                  <a:srgbClr val="447FB5"/>
                </a:solidFill>
              </a:rPr>
              <a:t> </a:t>
            </a:r>
            <a:r>
              <a:rPr spc="-10" dirty="0">
                <a:solidFill>
                  <a:srgbClr val="447FB5"/>
                </a:solidFill>
              </a:rPr>
              <a:t>WORK?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07660"/>
            <a:ext cx="17565370" cy="717677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52120" marR="432434" indent="-439420">
              <a:lnSpc>
                <a:spcPts val="6020"/>
              </a:lnSpc>
              <a:spcBef>
                <a:spcPts val="360"/>
              </a:spcBef>
              <a:buClr>
                <a:srgbClr val="447FB5"/>
              </a:buClr>
              <a:buSzPct val="82178"/>
              <a:buChar char="‣"/>
              <a:tabLst>
                <a:tab pos="452120" algn="l"/>
                <a:tab pos="452755" algn="l"/>
              </a:tabLst>
            </a:pPr>
            <a:r>
              <a:rPr sz="5050" spc="20" dirty="0">
                <a:solidFill>
                  <a:srgbClr val="212733"/>
                </a:solidFill>
                <a:latin typeface="Arial"/>
                <a:cs typeface="Arial"/>
              </a:rPr>
              <a:t>R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typically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saves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your environment information in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default  location (typically your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Documents</a:t>
            </a:r>
            <a:r>
              <a:rPr sz="505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folder)</a:t>
            </a:r>
            <a:endParaRPr sz="5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7FB5"/>
              </a:buClr>
              <a:buFont typeface="Arial"/>
              <a:buChar char="‣"/>
            </a:pPr>
            <a:endParaRPr sz="4050">
              <a:latin typeface="Times New Roman"/>
              <a:cs typeface="Times New Roman"/>
            </a:endParaRPr>
          </a:p>
          <a:p>
            <a:pPr marL="452120" marR="290195" indent="-439420">
              <a:lnSpc>
                <a:spcPts val="6020"/>
              </a:lnSpc>
              <a:buClr>
                <a:srgbClr val="447FB5"/>
              </a:buClr>
              <a:buSzPct val="82178"/>
              <a:buChar char="‣"/>
              <a:tabLst>
                <a:tab pos="452120" algn="l"/>
                <a:tab pos="452755" algn="l"/>
              </a:tabLst>
            </a:pP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When you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create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project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gets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its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own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.RData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file for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the  project in the Directory/folder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50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created</a:t>
            </a:r>
            <a:endParaRPr sz="5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7FB5"/>
              </a:buClr>
              <a:buFont typeface="Arial"/>
              <a:buChar char="‣"/>
            </a:pPr>
            <a:endParaRPr sz="4050">
              <a:latin typeface="Times New Roman"/>
              <a:cs typeface="Times New Roman"/>
            </a:endParaRPr>
          </a:p>
          <a:p>
            <a:pPr marL="452120" marR="111760" indent="-439420">
              <a:lnSpc>
                <a:spcPts val="6020"/>
              </a:lnSpc>
              <a:buClr>
                <a:srgbClr val="447FB5"/>
              </a:buClr>
              <a:buSzPct val="82178"/>
              <a:buChar char="‣"/>
              <a:tabLst>
                <a:tab pos="452120" algn="l"/>
                <a:tab pos="452755" algn="l"/>
              </a:tabLst>
            </a:pP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This is also the default working directory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your project,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so  no need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put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all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of the folders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its</a:t>
            </a:r>
            <a:r>
              <a:rPr sz="5050" spc="-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endParaRPr sz="5050">
              <a:latin typeface="Arial"/>
              <a:cs typeface="Arial"/>
            </a:endParaRPr>
          </a:p>
          <a:p>
            <a:pPr marL="1059180" lvl="1" indent="-439420">
              <a:lnSpc>
                <a:spcPct val="100000"/>
              </a:lnSpc>
              <a:spcBef>
                <a:spcPts val="4465"/>
              </a:spcBef>
              <a:buClr>
                <a:srgbClr val="447FB5"/>
              </a:buClr>
              <a:buSzPct val="82178"/>
              <a:buChar char="‣"/>
              <a:tabLst>
                <a:tab pos="1059180" algn="l"/>
                <a:tab pos="1059815" algn="l"/>
              </a:tabLst>
            </a:pP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Simply load objects </a:t>
            </a:r>
            <a:r>
              <a:rPr sz="5050" spc="15" dirty="0">
                <a:solidFill>
                  <a:srgbClr val="212733"/>
                </a:solidFill>
                <a:latin typeface="Arial"/>
                <a:cs typeface="Arial"/>
              </a:rPr>
              <a:t>by name </a:t>
            </a:r>
            <a:r>
              <a:rPr sz="5050" spc="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they’re in the project</a:t>
            </a:r>
            <a:r>
              <a:rPr sz="5050" spc="-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050" spc="10" dirty="0">
                <a:solidFill>
                  <a:srgbClr val="212733"/>
                </a:solidFill>
                <a:latin typeface="Arial"/>
                <a:cs typeface="Arial"/>
              </a:rPr>
              <a:t>folder</a:t>
            </a:r>
            <a:endParaRPr sz="5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6023610" cy="285305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Create a “New</a:t>
            </a:r>
            <a:r>
              <a:rPr sz="410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Project”</a:t>
            </a:r>
            <a:endParaRPr sz="4100">
              <a:latin typeface="Arial"/>
              <a:cs typeface="Arial"/>
            </a:endParaRPr>
          </a:p>
          <a:p>
            <a:pPr marL="619760" indent="-502920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Select “New</a:t>
            </a:r>
            <a:r>
              <a:rPr sz="4100" spc="-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Directory”</a:t>
            </a:r>
            <a:endParaRPr sz="4100">
              <a:latin typeface="Arial"/>
              <a:cs typeface="Arial"/>
            </a:endParaRPr>
          </a:p>
          <a:p>
            <a:pPr marL="1226820" lvl="1" indent="-502284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1226820" algn="l"/>
                <a:tab pos="122745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Select "New</a:t>
            </a:r>
            <a:r>
              <a:rPr sz="4100" spc="-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Project”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7314" y="4426955"/>
            <a:ext cx="12110085" cy="379539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25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Make sure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“Create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git repository” is</a:t>
            </a:r>
            <a:r>
              <a:rPr sz="4100" spc="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selected</a:t>
            </a:r>
            <a:endParaRPr sz="410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Give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project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any name you</a:t>
            </a:r>
            <a:r>
              <a:rPr sz="410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want</a:t>
            </a:r>
            <a:endParaRPr sz="410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Click “Create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Project”</a:t>
            </a:r>
            <a:endParaRPr sz="4100">
              <a:latin typeface="Arial"/>
              <a:cs typeface="Arial"/>
            </a:endParaRPr>
          </a:p>
          <a:p>
            <a:pPr marL="1729739" lvl="2" indent="-502920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1729739" algn="l"/>
                <a:tab pos="173037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Look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at the “Git”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tab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1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93E502BE-E3B3-4D28-BE82-421F41D0A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2863" y="8660710"/>
            <a:ext cx="2272587" cy="1278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6760845" cy="2853055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“File”</a:t>
            </a:r>
            <a:endParaRPr sz="4100">
              <a:latin typeface="Arial"/>
              <a:cs typeface="Arial"/>
            </a:endParaRPr>
          </a:p>
          <a:p>
            <a:pPr marL="619760" indent="-502920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Click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“New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File”</a:t>
            </a:r>
            <a:endParaRPr sz="4100">
              <a:latin typeface="Arial"/>
              <a:cs typeface="Arial"/>
            </a:endParaRPr>
          </a:p>
          <a:p>
            <a:pPr marL="1226820" lvl="1" indent="-502284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1226820" algn="l"/>
                <a:tab pos="122745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Select “Shiny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Web</a:t>
            </a:r>
            <a:r>
              <a:rPr sz="4100" spc="-3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App”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5735816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2606" y="4426955"/>
            <a:ext cx="11372215" cy="2853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4139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Give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application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 name and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click “Create”  Click the “Git”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tab</a:t>
            </a:r>
            <a:endParaRPr sz="4100">
              <a:latin typeface="Arial"/>
              <a:cs typeface="Arial"/>
            </a:endParaRPr>
          </a:p>
          <a:p>
            <a:pPr marL="619760" indent="-502920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What’s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change?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41CA93B-1AF1-4384-9EBF-F91876B07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2863" y="8660710"/>
            <a:ext cx="2272587" cy="1278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939" y="277478"/>
            <a:ext cx="10470885" cy="1075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719" y="6599526"/>
            <a:ext cx="10481356" cy="2533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1184" y="883539"/>
            <a:ext cx="5046966" cy="4670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48080" y="1947135"/>
            <a:ext cx="10858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-109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207" y="1718136"/>
            <a:ext cx="3312795" cy="119824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95"/>
              </a:spcBef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Go to “Global</a:t>
            </a:r>
            <a:r>
              <a:rPr sz="2600" spc="-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Options”</a:t>
            </a:r>
            <a:endParaRPr sz="2600">
              <a:latin typeface="Arial"/>
              <a:cs typeface="Arial"/>
            </a:endParaRPr>
          </a:p>
          <a:p>
            <a:pPr marL="607060" indent="-314325">
              <a:lnSpc>
                <a:spcPct val="100000"/>
              </a:lnSpc>
              <a:spcBef>
                <a:spcPts val="1500"/>
              </a:spcBef>
              <a:buClr>
                <a:srgbClr val="447FB5"/>
              </a:buClr>
              <a:buSzPct val="80769"/>
              <a:buChar char="‣"/>
              <a:tabLst>
                <a:tab pos="607060" algn="l"/>
                <a:tab pos="607695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260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“Git/SVN”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8080" y="2890876"/>
            <a:ext cx="11918950" cy="470598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528445" indent="-314325">
              <a:lnSpc>
                <a:spcPct val="100000"/>
              </a:lnSpc>
              <a:spcBef>
                <a:spcPts val="1595"/>
              </a:spcBef>
              <a:buClr>
                <a:srgbClr val="447FB5"/>
              </a:buClr>
              <a:buSzPct val="80769"/>
              <a:buChar char="‣"/>
              <a:tabLst>
                <a:tab pos="1528445" algn="l"/>
                <a:tab pos="1529080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Ensure “Enable version control interface for Studio projects” is</a:t>
            </a:r>
            <a:r>
              <a:rPr sz="2600" spc="9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selected</a:t>
            </a:r>
            <a:endParaRPr sz="2600">
              <a:latin typeface="Arial"/>
              <a:cs typeface="Arial"/>
            </a:endParaRPr>
          </a:p>
          <a:p>
            <a:pPr marL="2135505" lvl="1" indent="-313690">
              <a:lnSpc>
                <a:spcPct val="100000"/>
              </a:lnSpc>
              <a:spcBef>
                <a:spcPts val="1500"/>
              </a:spcBef>
              <a:buClr>
                <a:srgbClr val="447FB5"/>
              </a:buClr>
              <a:buSzPct val="80769"/>
              <a:buChar char="‣"/>
              <a:tabLst>
                <a:tab pos="2135505" algn="l"/>
                <a:tab pos="2136140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 “Create RSA</a:t>
            </a:r>
            <a:r>
              <a:rPr sz="2600" spc="-1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Key…”</a:t>
            </a:r>
            <a:endParaRPr sz="2600">
              <a:latin typeface="Arial"/>
              <a:cs typeface="Arial"/>
            </a:endParaRPr>
          </a:p>
          <a:p>
            <a:pPr marL="2743200" lvl="2" indent="-314325">
              <a:lnSpc>
                <a:spcPct val="100000"/>
              </a:lnSpc>
              <a:spcBef>
                <a:spcPts val="1415"/>
              </a:spcBef>
              <a:buClr>
                <a:srgbClr val="447FB5"/>
              </a:buClr>
              <a:buSzPct val="80769"/>
              <a:buChar char="‣"/>
              <a:tabLst>
                <a:tab pos="2743200" algn="l"/>
                <a:tab pos="2743835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2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“Create”</a:t>
            </a:r>
            <a:endParaRPr sz="2600">
              <a:latin typeface="Arial"/>
              <a:cs typeface="Arial"/>
            </a:endParaRPr>
          </a:p>
          <a:p>
            <a:pPr marL="3350260" lvl="3" indent="-314325">
              <a:lnSpc>
                <a:spcPct val="100000"/>
              </a:lnSpc>
              <a:spcBef>
                <a:spcPts val="1495"/>
              </a:spcBef>
              <a:buClr>
                <a:srgbClr val="447FB5"/>
              </a:buClr>
              <a:buSzPct val="80769"/>
              <a:buChar char="‣"/>
              <a:tabLst>
                <a:tab pos="3350260" algn="l"/>
                <a:tab pos="3350895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 </a:t>
            </a:r>
            <a:r>
              <a:rPr sz="2600" spc="-15" dirty="0">
                <a:solidFill>
                  <a:srgbClr val="212733"/>
                </a:solidFill>
                <a:latin typeface="Arial"/>
                <a:cs typeface="Arial"/>
              </a:rPr>
              <a:t>“View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public key” and copy</a:t>
            </a:r>
            <a:r>
              <a:rPr sz="260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key</a:t>
            </a:r>
            <a:endParaRPr sz="2600">
              <a:latin typeface="Arial"/>
              <a:cs typeface="Arial"/>
            </a:endParaRPr>
          </a:p>
          <a:p>
            <a:pPr marL="313690" indent="-313690">
              <a:lnSpc>
                <a:spcPct val="100000"/>
              </a:lnSpc>
              <a:spcBef>
                <a:spcPts val="1495"/>
              </a:spcBef>
              <a:buClr>
                <a:srgbClr val="447FB5"/>
              </a:buClr>
              <a:buSzPct val="80769"/>
              <a:buChar char="‣"/>
              <a:tabLst>
                <a:tab pos="313690" algn="l"/>
                <a:tab pos="314325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Go to</a:t>
            </a:r>
            <a:r>
              <a:rPr sz="2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u="heavy" spc="-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</a:rPr>
              <a:t>https://github.com/settings/keys</a:t>
            </a:r>
            <a:endParaRPr sz="2600">
              <a:latin typeface="Arial"/>
              <a:cs typeface="Arial"/>
            </a:endParaRPr>
          </a:p>
          <a:p>
            <a:pPr marL="921385" lvl="1" indent="-314325">
              <a:lnSpc>
                <a:spcPct val="100000"/>
              </a:lnSpc>
              <a:spcBef>
                <a:spcPts val="1500"/>
              </a:spcBef>
              <a:buClr>
                <a:srgbClr val="447FB5"/>
              </a:buClr>
              <a:buSzPct val="80769"/>
              <a:buChar char="‣"/>
              <a:tabLst>
                <a:tab pos="920750" algn="l"/>
                <a:tab pos="922019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 “New SSH</a:t>
            </a:r>
            <a:r>
              <a:rPr sz="2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key”</a:t>
            </a:r>
            <a:endParaRPr sz="2600">
              <a:latin typeface="Arial"/>
              <a:cs typeface="Arial"/>
            </a:endParaRPr>
          </a:p>
          <a:p>
            <a:pPr marL="1528445" lvl="2" indent="-314325">
              <a:lnSpc>
                <a:spcPct val="100000"/>
              </a:lnSpc>
              <a:spcBef>
                <a:spcPts val="1495"/>
              </a:spcBef>
              <a:buClr>
                <a:srgbClr val="447FB5"/>
              </a:buClr>
              <a:buSzPct val="80769"/>
              <a:buChar char="‣"/>
              <a:tabLst>
                <a:tab pos="1528445" algn="l"/>
                <a:tab pos="1529080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Paste key in text box and give your key a name</a:t>
            </a:r>
            <a:endParaRPr sz="2600">
              <a:latin typeface="Arial"/>
              <a:cs typeface="Arial"/>
            </a:endParaRPr>
          </a:p>
          <a:p>
            <a:pPr marL="2135505" lvl="3" indent="-313690">
              <a:lnSpc>
                <a:spcPct val="100000"/>
              </a:lnSpc>
              <a:spcBef>
                <a:spcPts val="1500"/>
              </a:spcBef>
              <a:buClr>
                <a:srgbClr val="447FB5"/>
              </a:buClr>
              <a:buSzPct val="80769"/>
              <a:buChar char="‣"/>
              <a:tabLst>
                <a:tab pos="2135505" algn="l"/>
                <a:tab pos="2136140" algn="l"/>
              </a:tabLst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Click “Add SSH</a:t>
            </a:r>
            <a:r>
              <a:rPr sz="2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Key”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5392" y="7800360"/>
            <a:ext cx="10858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-109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9518" y="7761932"/>
            <a:ext cx="13172440" cy="8089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5080">
              <a:lnSpc>
                <a:spcPts val="3050"/>
              </a:lnSpc>
              <a:spcBef>
                <a:spcPts val="254"/>
              </a:spcBef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If you have two factor authorization turned on for GitHub (people with previous GitHub  accounts may have this turned on) you will need your Personal Access </a:t>
            </a:r>
            <a:r>
              <a:rPr sz="2600" spc="-60" dirty="0">
                <a:solidFill>
                  <a:srgbClr val="212733"/>
                </a:solidFill>
                <a:latin typeface="Arial"/>
                <a:cs typeface="Arial"/>
              </a:rPr>
              <a:t>Token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to login</a:t>
            </a:r>
            <a:r>
              <a:rPr sz="2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later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5392" y="8774152"/>
            <a:ext cx="10858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-109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9518" y="8735724"/>
            <a:ext cx="126460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212733"/>
                </a:solidFill>
                <a:latin typeface="Arial"/>
                <a:cs typeface="Arial"/>
              </a:rPr>
              <a:t>Everyone else, your GitHub login and password will be important when logging in</a:t>
            </a:r>
            <a:r>
              <a:rPr sz="2600" spc="1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2600" spc="-30" dirty="0">
                <a:solidFill>
                  <a:srgbClr val="212733"/>
                </a:solidFill>
                <a:latin typeface="Arial"/>
                <a:cs typeface="Arial"/>
              </a:rPr>
              <a:t>later.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5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E5C8BAE3-3FCE-4CE9-B089-62C378BDE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47826" y="8854736"/>
            <a:ext cx="2272587" cy="1278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0119"/>
            <a:ext cx="17589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177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609239"/>
            <a:ext cx="4030345" cy="186880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Click the “Git”</a:t>
            </a:r>
            <a:r>
              <a:rPr sz="4050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tab</a:t>
            </a:r>
            <a:endParaRPr sz="4050" dirty="0">
              <a:latin typeface="Arial"/>
              <a:cs typeface="Arial"/>
            </a:endParaRPr>
          </a:p>
          <a:p>
            <a:pPr marL="619760" indent="-502920">
              <a:lnSpc>
                <a:spcPct val="100000"/>
              </a:lnSpc>
              <a:spcBef>
                <a:spcPts val="2395"/>
              </a:spcBef>
              <a:buClr>
                <a:srgbClr val="447FB5"/>
              </a:buClr>
              <a:buSzPct val="82716"/>
              <a:buChar char="‣"/>
              <a:tabLst>
                <a:tab pos="619760" algn="l"/>
                <a:tab pos="620395" algn="l"/>
              </a:tabLst>
            </a:pP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4050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“Commit”</a:t>
            </a:r>
            <a:endParaRPr sz="40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2570"/>
              </a:spcBef>
              <a:buClr>
                <a:srgbClr val="447FB5"/>
              </a:buClr>
              <a:buSzPct val="82716"/>
              <a:buChar char="‣"/>
              <a:tabLst>
                <a:tab pos="514984" algn="l"/>
                <a:tab pos="515620" algn="l"/>
              </a:tabLst>
            </a:pPr>
            <a:r>
              <a:rPr sz="4050" spc="-40" dirty="0"/>
              <a:t>Type </a:t>
            </a:r>
            <a:r>
              <a:rPr sz="4050" spc="15" dirty="0"/>
              <a:t>a message </a:t>
            </a:r>
            <a:r>
              <a:rPr sz="4050" spc="10" dirty="0"/>
              <a:t>into the </a:t>
            </a:r>
            <a:r>
              <a:rPr sz="4050" spc="15" dirty="0"/>
              <a:t>“Commit message”</a:t>
            </a:r>
            <a:r>
              <a:rPr sz="4050" spc="-5" dirty="0"/>
              <a:t> </a:t>
            </a:r>
            <a:r>
              <a:rPr sz="4050" spc="15" dirty="0"/>
              <a:t>box</a:t>
            </a:r>
            <a:endParaRPr sz="4050" dirty="0"/>
          </a:p>
          <a:p>
            <a:pPr marL="1122045" marR="5080" lvl="1" indent="-502284">
              <a:lnSpc>
                <a:spcPct val="100000"/>
              </a:lnSpc>
              <a:spcBef>
                <a:spcPts val="2480"/>
              </a:spcBef>
              <a:buClr>
                <a:srgbClr val="447FB5"/>
              </a:buClr>
              <a:buSzPct val="82716"/>
              <a:buChar char="‣"/>
              <a:tabLst>
                <a:tab pos="1122045" algn="l"/>
                <a:tab pos="1122680" algn="l"/>
              </a:tabLst>
            </a:pP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Stage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the files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by making sure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they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are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selected</a:t>
            </a:r>
            <a:r>
              <a:rPr sz="40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on 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r>
              <a:rPr sz="40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5" dirty="0">
                <a:solidFill>
                  <a:srgbClr val="212733"/>
                </a:solidFill>
                <a:latin typeface="Arial"/>
                <a:cs typeface="Arial"/>
              </a:rPr>
              <a:t>left</a:t>
            </a:r>
            <a:endParaRPr sz="4050" dirty="0">
              <a:latin typeface="Arial"/>
              <a:cs typeface="Arial"/>
            </a:endParaRPr>
          </a:p>
          <a:p>
            <a:pPr marL="1729739" lvl="2" indent="-502920">
              <a:lnSpc>
                <a:spcPct val="100000"/>
              </a:lnSpc>
              <a:spcBef>
                <a:spcPts val="2400"/>
              </a:spcBef>
              <a:buClr>
                <a:srgbClr val="447FB5"/>
              </a:buClr>
              <a:buSzPct val="82716"/>
              <a:buChar char="‣"/>
              <a:tabLst>
                <a:tab pos="1729739" algn="l"/>
                <a:tab pos="1730375" algn="l"/>
              </a:tabLst>
            </a:pP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40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“Commit”</a:t>
            </a:r>
            <a:endParaRPr sz="4050" dirty="0">
              <a:latin typeface="Arial"/>
              <a:cs typeface="Arial"/>
            </a:endParaRPr>
          </a:p>
          <a:p>
            <a:pPr marL="2336800" lvl="3" indent="-502284">
              <a:lnSpc>
                <a:spcPct val="100000"/>
              </a:lnSpc>
              <a:spcBef>
                <a:spcPts val="2475"/>
              </a:spcBef>
              <a:buClr>
                <a:srgbClr val="447FB5"/>
              </a:buClr>
              <a:buSzPct val="82716"/>
              <a:buChar char="‣"/>
              <a:tabLst>
                <a:tab pos="2336800" algn="l"/>
                <a:tab pos="2337435" algn="l"/>
              </a:tabLst>
            </a:pP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Click</a:t>
            </a:r>
            <a:r>
              <a:rPr sz="40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“Push”</a:t>
            </a:r>
            <a:endParaRPr sz="4050" dirty="0">
              <a:latin typeface="Arial"/>
              <a:cs typeface="Arial"/>
            </a:endParaRPr>
          </a:p>
          <a:p>
            <a:pPr marL="2944495" marR="315595" lvl="4" indent="-502920">
              <a:lnSpc>
                <a:spcPct val="100000"/>
              </a:lnSpc>
              <a:spcBef>
                <a:spcPts val="2480"/>
              </a:spcBef>
              <a:buClr>
                <a:srgbClr val="447FB5"/>
              </a:buClr>
              <a:buSzPct val="82716"/>
              <a:buChar char="‣"/>
              <a:tabLst>
                <a:tab pos="2943860" algn="l"/>
                <a:tab pos="2945130" algn="l"/>
              </a:tabLst>
            </a:pP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Login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to GitHub with either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4050" spc="-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password 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or </a:t>
            </a:r>
            <a:r>
              <a:rPr sz="4050" spc="15" dirty="0">
                <a:solidFill>
                  <a:srgbClr val="212733"/>
                </a:solidFill>
                <a:latin typeface="Arial"/>
                <a:cs typeface="Arial"/>
              </a:rPr>
              <a:t>personal access</a:t>
            </a:r>
            <a:r>
              <a:rPr sz="405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050" spc="10" dirty="0">
                <a:solidFill>
                  <a:srgbClr val="212733"/>
                </a:solidFill>
                <a:latin typeface="Arial"/>
                <a:cs typeface="Arial"/>
              </a:rPr>
              <a:t>token</a:t>
            </a:r>
            <a:endParaRPr sz="4050" dirty="0">
              <a:latin typeface="Arial"/>
              <a:cs typeface="Arial"/>
            </a:endParaRPr>
          </a:p>
        </p:txBody>
      </p:sp>
      <p:pic>
        <p:nvPicPr>
          <p:cNvPr id="11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E454C3E-49B5-46EC-9D14-9A51C033E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2863" y="8795945"/>
            <a:ext cx="2272587" cy="1278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2984067"/>
            <a:ext cx="13536930" cy="3164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5"/>
              </a:spcBef>
            </a:pPr>
            <a:r>
              <a:rPr sz="10250" spc="15" dirty="0">
                <a:solidFill>
                  <a:srgbClr val="447FB5"/>
                </a:solidFill>
              </a:rPr>
              <a:t>Github in the</a:t>
            </a:r>
            <a:r>
              <a:rPr sz="10250" spc="-55" dirty="0">
                <a:solidFill>
                  <a:srgbClr val="447FB5"/>
                </a:solidFill>
              </a:rPr>
              <a:t> </a:t>
            </a:r>
            <a:r>
              <a:rPr sz="10250" spc="20" dirty="0">
                <a:solidFill>
                  <a:srgbClr val="447FB5"/>
                </a:solidFill>
              </a:rPr>
              <a:t>command  </a:t>
            </a:r>
            <a:r>
              <a:rPr sz="10250" spc="15" dirty="0">
                <a:solidFill>
                  <a:srgbClr val="447FB5"/>
                </a:solidFill>
              </a:rPr>
              <a:t>line </a:t>
            </a:r>
            <a:r>
              <a:rPr sz="10250" spc="10" dirty="0">
                <a:solidFill>
                  <a:srgbClr val="447FB5"/>
                </a:solidFill>
              </a:rPr>
              <a:t>/</a:t>
            </a:r>
            <a:r>
              <a:rPr sz="10250" spc="-10" dirty="0">
                <a:solidFill>
                  <a:srgbClr val="447FB5"/>
                </a:solidFill>
              </a:rPr>
              <a:t> </a:t>
            </a:r>
            <a:r>
              <a:rPr sz="10250" spc="15" dirty="0">
                <a:solidFill>
                  <a:srgbClr val="447FB5"/>
                </a:solidFill>
              </a:rPr>
              <a:t>terminal</a:t>
            </a:r>
            <a:endParaRPr sz="102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1565">
              <a:lnSpc>
                <a:spcPct val="100000"/>
              </a:lnSpc>
              <a:spcBef>
                <a:spcPts val="90"/>
              </a:spcBef>
            </a:pPr>
            <a:r>
              <a:rPr spc="-160" dirty="0">
                <a:solidFill>
                  <a:srgbClr val="447FB5"/>
                </a:solidFill>
              </a:rPr>
              <a:t>WHATS </a:t>
            </a:r>
            <a:r>
              <a:rPr spc="-10" dirty="0">
                <a:solidFill>
                  <a:srgbClr val="447FB5"/>
                </a:solidFill>
              </a:rPr>
              <a:t>THE COMMAND</a:t>
            </a:r>
            <a:r>
              <a:rPr spc="-95" dirty="0">
                <a:solidFill>
                  <a:srgbClr val="447FB5"/>
                </a:solidFill>
              </a:rPr>
              <a:t> </a:t>
            </a:r>
            <a:r>
              <a:rPr spc="-10" dirty="0">
                <a:solidFill>
                  <a:srgbClr val="447FB5"/>
                </a:solidFill>
              </a:rPr>
              <a:t>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08707"/>
            <a:ext cx="17423765" cy="711263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94030" marR="666115" indent="-481330">
              <a:lnSpc>
                <a:spcPts val="6509"/>
              </a:lnSpc>
              <a:spcBef>
                <a:spcPts val="375"/>
              </a:spcBef>
              <a:buClr>
                <a:srgbClr val="447FB5"/>
              </a:buClr>
              <a:buSzPct val="82568"/>
              <a:buChar char="‣"/>
              <a:tabLst>
                <a:tab pos="494030" algn="l"/>
                <a:tab pos="494665" algn="l"/>
              </a:tabLst>
            </a:pPr>
            <a:r>
              <a:rPr sz="5450" spc="20" dirty="0">
                <a:solidFill>
                  <a:srgbClr val="212733"/>
                </a:solidFill>
                <a:latin typeface="Arial"/>
                <a:cs typeface="Arial"/>
              </a:rPr>
              <a:t>Command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or terminal git </a:t>
            </a:r>
            <a:r>
              <a:rPr sz="5450" spc="20" dirty="0">
                <a:solidFill>
                  <a:srgbClr val="212733"/>
                </a:solidFill>
                <a:latin typeface="Arial"/>
                <a:cs typeface="Arial"/>
              </a:rPr>
              <a:t>commands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are </a:t>
            </a:r>
            <a:r>
              <a:rPr sz="5450" spc="20" dirty="0">
                <a:solidFill>
                  <a:srgbClr val="212733"/>
                </a:solidFill>
                <a:latin typeface="Arial"/>
                <a:cs typeface="Arial"/>
              </a:rPr>
              <a:t>how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4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was 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first</a:t>
            </a:r>
            <a:r>
              <a:rPr sz="54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used.</a:t>
            </a:r>
            <a:endParaRPr sz="5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7FB5"/>
              </a:buClr>
              <a:buFont typeface="Arial"/>
              <a:buChar char="‣"/>
            </a:pPr>
            <a:endParaRPr sz="4350">
              <a:latin typeface="Times New Roman"/>
              <a:cs typeface="Times New Roman"/>
            </a:endParaRPr>
          </a:p>
          <a:p>
            <a:pPr marL="494030" marR="6985" indent="-481330">
              <a:lnSpc>
                <a:spcPts val="6509"/>
              </a:lnSpc>
              <a:buClr>
                <a:srgbClr val="447FB5"/>
              </a:buClr>
              <a:buSzPct val="82568"/>
              <a:buChar char="‣"/>
              <a:tabLst>
                <a:tab pos="494030" algn="l"/>
                <a:tab pos="494665" algn="l"/>
              </a:tabLst>
            </a:pPr>
            <a:r>
              <a:rPr sz="5450" spc="-15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know </a:t>
            </a:r>
            <a:r>
              <a:rPr sz="5450" spc="20" dirty="0">
                <a:solidFill>
                  <a:srgbClr val="212733"/>
                </a:solidFill>
                <a:latin typeface="Arial"/>
                <a:cs typeface="Arial"/>
              </a:rPr>
              <a:t>how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do these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things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as 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either the “Git” tab in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RStudio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or the Github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desktop  program provides a GUI (gooey user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interface) for</a:t>
            </a:r>
            <a:r>
              <a:rPr sz="54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you.</a:t>
            </a:r>
            <a:endParaRPr sz="5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7FB5"/>
              </a:buClr>
              <a:buFont typeface="Arial"/>
              <a:buChar char="‣"/>
            </a:pPr>
            <a:endParaRPr sz="4450">
              <a:latin typeface="Times New Roman"/>
              <a:cs typeface="Times New Roman"/>
            </a:endParaRPr>
          </a:p>
          <a:p>
            <a:pPr marL="494030" marR="5080" indent="-481330">
              <a:lnSpc>
                <a:spcPts val="6509"/>
              </a:lnSpc>
              <a:buClr>
                <a:srgbClr val="447FB5"/>
              </a:buClr>
              <a:buSzPct val="82568"/>
              <a:buChar char="‣"/>
              <a:tabLst>
                <a:tab pos="494030" algn="l"/>
                <a:tab pos="494665" algn="l"/>
              </a:tabLst>
            </a:pPr>
            <a:r>
              <a:rPr sz="5450" spc="-25" dirty="0">
                <a:solidFill>
                  <a:srgbClr val="212733"/>
                </a:solidFill>
                <a:latin typeface="Arial"/>
                <a:cs typeface="Arial"/>
              </a:rPr>
              <a:t>However,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knowing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hard way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5450" spc="15" dirty="0">
                <a:solidFill>
                  <a:srgbClr val="212733"/>
                </a:solidFill>
                <a:latin typeface="Arial"/>
                <a:cs typeface="Arial"/>
              </a:rPr>
              <a:t>do something never  </a:t>
            </a:r>
            <a:r>
              <a:rPr sz="5450" spc="10" dirty="0">
                <a:solidFill>
                  <a:srgbClr val="212733"/>
                </a:solidFill>
                <a:latin typeface="Arial"/>
                <a:cs typeface="Arial"/>
              </a:rPr>
              <a:t>hurt</a:t>
            </a:r>
            <a:r>
              <a:rPr sz="54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450" spc="-35" dirty="0">
                <a:solidFill>
                  <a:srgbClr val="212733"/>
                </a:solidFill>
                <a:latin typeface="Arial"/>
                <a:cs typeface="Arial"/>
              </a:rPr>
              <a:t>anybody.</a:t>
            </a:r>
            <a:endParaRPr sz="5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90132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25481" y="1901321"/>
            <a:ext cx="13984570" cy="47085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https://learngitbranching.js.org/ </a:t>
            </a:r>
            <a:endParaRPr lang="en-US" sz="4100" u="heavy" spc="5" dirty="0">
              <a:solidFill>
                <a:srgbClr val="212733"/>
              </a:solidFill>
              <a:uFill>
                <a:solidFill>
                  <a:srgbClr val="212733"/>
                </a:solidFill>
              </a:uFill>
              <a:latin typeface="Arial"/>
              <a:cs typeface="Arial"/>
            </a:endParaRPr>
          </a:p>
          <a:p>
            <a:pPr marL="514984" marR="5080" indent="-502284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Complete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Introduction</a:t>
            </a:r>
            <a:r>
              <a:rPr lang="en-US" sz="410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Sequences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5080" lvl="1" indent="-502284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Git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Commits 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5080" lvl="1" indent="-502284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Branching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Git  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5080" lvl="1" indent="-502284">
              <a:lnSpc>
                <a:spcPct val="1508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Merging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100" spc="-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4" name="10 Minute Timer">
            <a:hlinkClick r:id="" action="ppaction://media"/>
            <a:extLst>
              <a:ext uri="{FF2B5EF4-FFF2-40B4-BE49-F238E27FC236}">
                <a16:creationId xmlns:a16="http://schemas.microsoft.com/office/drawing/2014/main" id="{D2E443E7-0604-49DD-B68A-754C89DD19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10293" y="8650161"/>
            <a:ext cx="2295157" cy="1291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3745" y="3746347"/>
            <a:ext cx="13604875" cy="34975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4"/>
              </a:spcBef>
            </a:pPr>
            <a:r>
              <a:rPr sz="6250" spc="5" dirty="0">
                <a:solidFill>
                  <a:srgbClr val="005493"/>
                </a:solidFill>
              </a:rPr>
              <a:t>“Experience with version control is</a:t>
            </a:r>
            <a:r>
              <a:rPr sz="6250" spc="-55" dirty="0">
                <a:solidFill>
                  <a:srgbClr val="005493"/>
                </a:solidFill>
              </a:rPr>
              <a:t> </a:t>
            </a:r>
            <a:r>
              <a:rPr sz="6250" spc="5" dirty="0">
                <a:solidFill>
                  <a:srgbClr val="005493"/>
                </a:solidFill>
              </a:rPr>
              <a:t>fast  becoming a requirement </a:t>
            </a:r>
            <a:r>
              <a:rPr sz="6250" dirty="0">
                <a:solidFill>
                  <a:srgbClr val="005493"/>
                </a:solidFill>
              </a:rPr>
              <a:t>for </a:t>
            </a:r>
            <a:r>
              <a:rPr sz="6250" spc="5" dirty="0">
                <a:solidFill>
                  <a:srgbClr val="005493"/>
                </a:solidFill>
              </a:rPr>
              <a:t>all data  scientists”</a:t>
            </a:r>
            <a:endParaRPr sz="6250"/>
          </a:p>
          <a:p>
            <a:pPr marL="32384" algn="ctr">
              <a:lnSpc>
                <a:spcPct val="100000"/>
              </a:lnSpc>
              <a:spcBef>
                <a:spcPts val="80"/>
              </a:spcBef>
            </a:pPr>
            <a:r>
              <a:rPr sz="3950" dirty="0">
                <a:solidFill>
                  <a:srgbClr val="535353"/>
                </a:solidFill>
              </a:rPr>
              <a:t>–Rebecca</a:t>
            </a:r>
            <a:r>
              <a:rPr sz="3950" spc="-5" dirty="0">
                <a:solidFill>
                  <a:srgbClr val="535353"/>
                </a:solidFill>
              </a:rPr>
              <a:t> </a:t>
            </a:r>
            <a:r>
              <a:rPr sz="3950" spc="-10" dirty="0">
                <a:solidFill>
                  <a:srgbClr val="535353"/>
                </a:solidFill>
              </a:rPr>
              <a:t>Vickery</a:t>
            </a:r>
            <a:endParaRPr sz="3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478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0" dirty="0">
                <a:solidFill>
                  <a:srgbClr val="535353"/>
                </a:solidFill>
                <a:latin typeface="Arial"/>
                <a:cs typeface="Arial"/>
              </a:rPr>
              <a:t>•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6742" y="0"/>
            <a:ext cx="18438495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7237095">
              <a:lnSpc>
                <a:spcPct val="100000"/>
              </a:lnSpc>
              <a:spcBef>
                <a:spcPts val="3785"/>
              </a:spcBef>
            </a:pPr>
            <a:r>
              <a:rPr spc="-200" dirty="0">
                <a:solidFill>
                  <a:srgbClr val="447FB5"/>
                </a:solidFill>
              </a:rPr>
              <a:t>WHAT </a:t>
            </a:r>
            <a:r>
              <a:rPr spc="-10" dirty="0">
                <a:solidFill>
                  <a:srgbClr val="447FB5"/>
                </a:solidFill>
              </a:rPr>
              <a:t>IS</a:t>
            </a:r>
            <a:r>
              <a:rPr spc="-50" dirty="0">
                <a:solidFill>
                  <a:srgbClr val="447FB5"/>
                </a:solidFill>
              </a:rPr>
              <a:t> </a:t>
            </a:r>
            <a:r>
              <a:rPr spc="-10" dirty="0">
                <a:solidFill>
                  <a:srgbClr val="447FB5"/>
                </a:solidFill>
              </a:rPr>
              <a:t>GITHUB?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5" dirty="0">
                <a:solidFill>
                  <a:srgbClr val="212733"/>
                </a:solidFill>
              </a:rPr>
              <a:t>Git is </a:t>
            </a:r>
            <a:r>
              <a:rPr sz="4350" spc="10" dirty="0">
                <a:solidFill>
                  <a:srgbClr val="212733"/>
                </a:solidFill>
              </a:rPr>
              <a:t>a </a:t>
            </a:r>
            <a:r>
              <a:rPr sz="4350" spc="-25" dirty="0">
                <a:solidFill>
                  <a:srgbClr val="212733"/>
                </a:solidFill>
              </a:rPr>
              <a:t>Version </a:t>
            </a:r>
            <a:r>
              <a:rPr sz="4350" spc="5" dirty="0">
                <a:solidFill>
                  <a:srgbClr val="212733"/>
                </a:solidFill>
              </a:rPr>
              <a:t>Control</a:t>
            </a:r>
            <a:r>
              <a:rPr sz="4350" spc="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Software</a:t>
            </a:r>
            <a:endParaRPr sz="4350"/>
          </a:p>
        </p:txBody>
      </p:sp>
      <p:sp>
        <p:nvSpPr>
          <p:cNvPr id="9" name="object 9"/>
          <p:cNvSpPr txBox="1"/>
          <p:nvPr/>
        </p:nvSpPr>
        <p:spPr>
          <a:xfrm>
            <a:off x="573669" y="3333166"/>
            <a:ext cx="18478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0" dirty="0">
                <a:solidFill>
                  <a:srgbClr val="535353"/>
                </a:solidFill>
                <a:latin typeface="Arial"/>
                <a:cs typeface="Arial"/>
              </a:rPr>
              <a:t>•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6742" y="3275158"/>
            <a:ext cx="18133695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Github stores the files for your project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remote location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and checks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differences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as you change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code</a:t>
            </a:r>
            <a:endParaRPr sz="4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669" y="5354047"/>
            <a:ext cx="18478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0" dirty="0">
                <a:solidFill>
                  <a:srgbClr val="535353"/>
                </a:solidFill>
                <a:latin typeface="Arial"/>
                <a:cs typeface="Arial"/>
              </a:rPr>
              <a:t>•</a:t>
            </a:r>
            <a:endParaRPr sz="3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6742" y="5296039"/>
            <a:ext cx="18287365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allows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roll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back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previous versions of your project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need 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go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back</a:t>
            </a:r>
            <a:endParaRPr sz="4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669" y="7374928"/>
            <a:ext cx="18478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0" dirty="0">
                <a:solidFill>
                  <a:srgbClr val="535353"/>
                </a:solidFill>
                <a:latin typeface="Arial"/>
                <a:cs typeface="Arial"/>
              </a:rPr>
              <a:t>•</a:t>
            </a:r>
            <a:endParaRPr sz="3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6742" y="7316920"/>
            <a:ext cx="17425670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Makes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sharing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collaboration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easier using the Github</a:t>
            </a:r>
            <a:r>
              <a:rPr sz="4350" spc="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website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3669" y="0"/>
            <a:ext cx="1895221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1621155">
              <a:lnSpc>
                <a:spcPct val="100000"/>
              </a:lnSpc>
              <a:spcBef>
                <a:spcPts val="3785"/>
              </a:spcBef>
            </a:pPr>
            <a:r>
              <a:rPr spc="-10" dirty="0">
                <a:solidFill>
                  <a:srgbClr val="447FB5"/>
                </a:solidFill>
              </a:rPr>
              <a:t>OTHER VERSION</a:t>
            </a:r>
            <a:r>
              <a:rPr spc="-60" dirty="0">
                <a:solidFill>
                  <a:srgbClr val="447FB5"/>
                </a:solidFill>
              </a:rPr>
              <a:t> </a:t>
            </a:r>
            <a:r>
              <a:rPr spc="-10" dirty="0">
                <a:solidFill>
                  <a:srgbClr val="447FB5"/>
                </a:solidFill>
              </a:rPr>
              <a:t>CONTROL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5" dirty="0">
                <a:solidFill>
                  <a:srgbClr val="212733"/>
                </a:solidFill>
              </a:rPr>
              <a:t>There are other kinds of version control software, GitLab also </a:t>
            </a:r>
            <a:r>
              <a:rPr sz="4350" spc="10" dirty="0">
                <a:solidFill>
                  <a:srgbClr val="212733"/>
                </a:solidFill>
              </a:rPr>
              <a:t>uses</a:t>
            </a:r>
            <a:r>
              <a:rPr sz="4350" spc="4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git.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5976646"/>
            <a:ext cx="18000345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30" dirty="0">
                <a:solidFill>
                  <a:srgbClr val="212733"/>
                </a:solidFill>
                <a:latin typeface="Arial"/>
                <a:cs typeface="Arial"/>
              </a:rPr>
              <a:t>We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using Github in this course, but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future life,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might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these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others.</a:t>
            </a:r>
            <a:endParaRPr sz="4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7986" y="3644600"/>
            <a:ext cx="1712357" cy="149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82909" y="3435233"/>
            <a:ext cx="3194809" cy="1911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1222" y="3492739"/>
            <a:ext cx="4303851" cy="1799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38241" y="3134506"/>
            <a:ext cx="2094177" cy="2513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89964"/>
            <a:ext cx="20104099" cy="5528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2175296"/>
            <a:ext cx="9032875" cy="4234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95"/>
              </a:spcBef>
            </a:pPr>
            <a:r>
              <a:rPr sz="10250" spc="15" dirty="0">
                <a:solidFill>
                  <a:srgbClr val="447FB5"/>
                </a:solidFill>
              </a:rPr>
              <a:t>Github</a:t>
            </a:r>
            <a:r>
              <a:rPr sz="10250" spc="-75" dirty="0">
                <a:solidFill>
                  <a:srgbClr val="447FB5"/>
                </a:solidFill>
              </a:rPr>
              <a:t> </a:t>
            </a:r>
            <a:r>
              <a:rPr sz="10250" spc="20" dirty="0">
                <a:solidFill>
                  <a:srgbClr val="447FB5"/>
                </a:solidFill>
              </a:rPr>
              <a:t>Desktop  </a:t>
            </a:r>
            <a:r>
              <a:rPr sz="10250" spc="15" dirty="0">
                <a:solidFill>
                  <a:srgbClr val="447FB5"/>
                </a:solidFill>
              </a:rPr>
              <a:t>and </a:t>
            </a:r>
            <a:r>
              <a:rPr sz="10250" spc="20" dirty="0">
                <a:solidFill>
                  <a:srgbClr val="447FB5"/>
                </a:solidFill>
              </a:rPr>
              <a:t>the</a:t>
            </a:r>
            <a:r>
              <a:rPr sz="10250" spc="-15" dirty="0">
                <a:solidFill>
                  <a:srgbClr val="447FB5"/>
                </a:solidFill>
              </a:rPr>
              <a:t> </a:t>
            </a:r>
            <a:r>
              <a:rPr sz="10250" spc="-35" dirty="0">
                <a:solidFill>
                  <a:srgbClr val="447FB5"/>
                </a:solidFill>
              </a:rPr>
              <a:t>Web</a:t>
            </a:r>
            <a:endParaRPr sz="102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835380" y="1907482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5380" y="2908676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5380" y="3851056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7983" y="1599816"/>
            <a:ext cx="12656185" cy="4131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800"/>
              </a:lnSpc>
              <a:spcBef>
                <a:spcPts val="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Download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Github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Desktop: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https://desktop.github.com/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  <a:hlinkClick r:id="rId5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Sign up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for Github: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6"/>
              </a:rPr>
              <a:t>https://github.com/join</a:t>
            </a:r>
            <a:endParaRPr sz="4100" dirty="0">
              <a:latin typeface="Arial"/>
              <a:cs typeface="Arial"/>
            </a:endParaRPr>
          </a:p>
          <a:p>
            <a:pPr marL="12700" marR="2449195">
              <a:lnSpc>
                <a:spcPct val="100499"/>
              </a:lnSpc>
              <a:spcBef>
                <a:spcPts val="247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Got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course page: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7"/>
              </a:rPr>
              <a:t>https://github.com/geoffreylarnold/welcome-to-the-tidyverse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63830" y="5982506"/>
            <a:ext cx="11790045" cy="2225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1953895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Clone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course repo</a:t>
            </a:r>
            <a:endParaRPr sz="410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Create your own branch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using your name, T#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etc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…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3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457B6D1-1CA8-4B58-BC92-1E66DEF8E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642601" y="8517380"/>
            <a:ext cx="2334249" cy="131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2713918"/>
            <a:ext cx="12680315" cy="34931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25"/>
              </a:spcBef>
            </a:pPr>
            <a:r>
              <a:rPr sz="11350" spc="-5" dirty="0">
                <a:solidFill>
                  <a:srgbClr val="447FB5"/>
                </a:solidFill>
              </a:rPr>
              <a:t>Github and</a:t>
            </a:r>
            <a:r>
              <a:rPr sz="11350" spc="-80" dirty="0">
                <a:solidFill>
                  <a:srgbClr val="447FB5"/>
                </a:solidFill>
              </a:rPr>
              <a:t> </a:t>
            </a:r>
            <a:r>
              <a:rPr sz="11350" spc="-5" dirty="0">
                <a:solidFill>
                  <a:srgbClr val="447FB5"/>
                </a:solidFill>
              </a:rPr>
              <a:t>Projects  in</a:t>
            </a:r>
            <a:r>
              <a:rPr sz="11350" spc="-15" dirty="0">
                <a:solidFill>
                  <a:srgbClr val="447FB5"/>
                </a:solidFill>
              </a:rPr>
              <a:t> </a:t>
            </a:r>
            <a:r>
              <a:rPr sz="11350" spc="-5" dirty="0">
                <a:solidFill>
                  <a:srgbClr val="447FB5"/>
                </a:solidFill>
              </a:rPr>
              <a:t>RStudio</a:t>
            </a:r>
            <a:endParaRPr sz="1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65061" y="6615370"/>
            <a:ext cx="37890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0" dirty="0">
                <a:solidFill>
                  <a:srgbClr val="535353"/>
                </a:solidFill>
                <a:latin typeface="Arial"/>
                <a:cs typeface="Arial"/>
              </a:rPr>
              <a:t>–Geoffrey</a:t>
            </a:r>
            <a:r>
              <a:rPr sz="3950" spc="-25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Arnold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22246" y="4458368"/>
            <a:ext cx="1145921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0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“R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 Projects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are</a:t>
            </a:r>
            <a:r>
              <a:rPr sz="9150" spc="-6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great.”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683</Words>
  <Application>Microsoft Office PowerPoint</Application>
  <PresentationFormat>Custom</PresentationFormat>
  <Paragraphs>106</Paragraphs>
  <Slides>19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Times New Roman</vt:lpstr>
      <vt:lpstr>Office Theme</vt:lpstr>
      <vt:lpstr>Github</vt:lpstr>
      <vt:lpstr>“Experience with version control is fast  becoming a requirement for all data  scientists” –Rebecca Vickery</vt:lpstr>
      <vt:lpstr>WHAT IS GITHUB? Git is a Version Control Software</vt:lpstr>
      <vt:lpstr>OTHER VERSION CONTROL There are other kinds of version control software, GitLab also uses git.</vt:lpstr>
      <vt:lpstr>PowerPoint Presentation</vt:lpstr>
      <vt:lpstr>Github Desktop  and the Web</vt:lpstr>
      <vt:lpstr>EXERCISE</vt:lpstr>
      <vt:lpstr>Github and Projects  in RStudio</vt:lpstr>
      <vt:lpstr>PowerPoint Presentation</vt:lpstr>
      <vt:lpstr>R PROJECTS</vt:lpstr>
      <vt:lpstr>HOW DO PROJECTS WORK?</vt:lpstr>
      <vt:lpstr>EXERCISE</vt:lpstr>
      <vt:lpstr>EXERCISE</vt:lpstr>
      <vt:lpstr>PowerPoint Presentation</vt:lpstr>
      <vt:lpstr>EXERCISE</vt:lpstr>
      <vt:lpstr>EXERCISE</vt:lpstr>
      <vt:lpstr>Github in the command  line / terminal</vt:lpstr>
      <vt:lpstr>WHATS THE COMMAND LINE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cp:lastModifiedBy>Arnold, Geoffrey</cp:lastModifiedBy>
  <cp:revision>4</cp:revision>
  <dcterms:created xsi:type="dcterms:W3CDTF">2019-10-30T16:51:09Z</dcterms:created>
  <dcterms:modified xsi:type="dcterms:W3CDTF">2019-10-30T18:07:48Z</dcterms:modified>
</cp:coreProperties>
</file>